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6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78" r:id="rId12"/>
  </p:sldIdLst>
  <p:sldSz cx="9144000" cy="5143500" type="screen16x9"/>
  <p:notesSz cx="6858000" cy="9144000"/>
  <p:embeddedFontLst>
    <p:embeddedFont>
      <p:font typeface="Montserrat" panose="020B0604020202020204" charset="0"/>
      <p:regular r:id="rId14"/>
      <p:bold r:id="rId15"/>
      <p:italic r:id="rId16"/>
      <p:boldItalic r:id="rId17"/>
    </p:embeddedFont>
    <p:embeddedFont>
      <p:font typeface="Montserrat Light" panose="020B0604020202020204" charset="0"/>
      <p:regular r:id="rId18"/>
      <p:bold r:id="rId19"/>
      <p:italic r:id="rId20"/>
      <p:boldItalic r:id="rId21"/>
    </p:embeddedFont>
    <p:embeddedFont>
      <p:font typeface="Poppins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CB84F8-8229-446E-B074-E60F3A4BB183}">
  <a:tblStyle styleId="{07CB84F8-8229-446E-B074-E60F3A4BB1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2588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300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261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869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8221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180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064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 flipH="1">
            <a:off x="912725" y="0"/>
            <a:ext cx="8231275" cy="4331550"/>
            <a:chOff x="0" y="0"/>
            <a:chExt cx="8231275" cy="4331550"/>
          </a:xfrm>
        </p:grpSpPr>
        <p:pic>
          <p:nvPicPr>
            <p:cNvPr id="11" name="Google Shape;11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343487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Google Shape;12;p2"/>
            <p:cNvGrpSpPr/>
            <p:nvPr/>
          </p:nvGrpSpPr>
          <p:grpSpPr>
            <a:xfrm>
              <a:off x="0" y="2747250"/>
              <a:ext cx="3429750" cy="896675"/>
              <a:chOff x="0" y="0"/>
              <a:chExt cx="3429750" cy="896675"/>
            </a:xfrm>
          </p:grpSpPr>
          <p:pic>
            <p:nvPicPr>
              <p:cNvPr id="13" name="Google Shape;1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Google Shape;1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oogle Shape;15;p2"/>
            <p:cNvGrpSpPr/>
            <p:nvPr/>
          </p:nvGrpSpPr>
          <p:grpSpPr>
            <a:xfrm>
              <a:off x="685975" y="2061250"/>
              <a:ext cx="3429750" cy="896675"/>
              <a:chOff x="0" y="0"/>
              <a:chExt cx="3429750" cy="896675"/>
            </a:xfrm>
          </p:grpSpPr>
          <p:pic>
            <p:nvPicPr>
              <p:cNvPr id="16" name="Google Shape;16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Google Shape;1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" name="Google Shape;18;p2"/>
            <p:cNvGrpSpPr/>
            <p:nvPr/>
          </p:nvGrpSpPr>
          <p:grpSpPr>
            <a:xfrm>
              <a:off x="0" y="1373625"/>
              <a:ext cx="3429750" cy="896675"/>
              <a:chOff x="0" y="0"/>
              <a:chExt cx="3429750" cy="896675"/>
            </a:xfrm>
          </p:grpSpPr>
          <p:pic>
            <p:nvPicPr>
              <p:cNvPr id="19" name="Google Shape;1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Google Shape;2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" name="Google Shape;21;p2"/>
            <p:cNvGrpSpPr/>
            <p:nvPr/>
          </p:nvGrpSpPr>
          <p:grpSpPr>
            <a:xfrm>
              <a:off x="685975" y="687625"/>
              <a:ext cx="7545300" cy="896675"/>
              <a:chOff x="0" y="0"/>
              <a:chExt cx="7545300" cy="896675"/>
            </a:xfrm>
          </p:grpSpPr>
          <p:pic>
            <p:nvPicPr>
              <p:cNvPr id="22" name="Google Shape;22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Google Shape;2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Google Shape;2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" name="Google Shape;2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6" name="Google Shape;26;p2"/>
            <p:cNvGrpSpPr/>
            <p:nvPr/>
          </p:nvGrpSpPr>
          <p:grpSpPr>
            <a:xfrm>
              <a:off x="0" y="0"/>
              <a:ext cx="7545300" cy="896675"/>
              <a:chOff x="0" y="0"/>
              <a:chExt cx="7545300" cy="896675"/>
            </a:xfrm>
          </p:grpSpPr>
          <p:pic>
            <p:nvPicPr>
              <p:cNvPr id="27" name="Google Shape;2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" name="Google Shape;2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" name="Google Shape;2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" name="Google Shape;3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1" name="Google Shape;31;p2"/>
          <p:cNvSpPr txBox="1">
            <a:spLocks noGrp="1"/>
          </p:cNvSpPr>
          <p:nvPr>
            <p:ph type="ctrTitle"/>
          </p:nvPr>
        </p:nvSpPr>
        <p:spPr>
          <a:xfrm>
            <a:off x="2027622" y="1953315"/>
            <a:ext cx="50733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 flipH="1">
            <a:off x="0" y="3088098"/>
            <a:ext cx="4115725" cy="2270300"/>
            <a:chOff x="4115550" y="2061250"/>
            <a:chExt cx="4115725" cy="2270300"/>
          </a:xfrm>
        </p:grpSpPr>
        <p:grpSp>
          <p:nvGrpSpPr>
            <p:cNvPr id="33" name="Google Shape;33;p2"/>
            <p:cNvGrpSpPr/>
            <p:nvPr/>
          </p:nvGrpSpPr>
          <p:grpSpPr>
            <a:xfrm>
              <a:off x="4801525" y="3434875"/>
              <a:ext cx="3429750" cy="896675"/>
              <a:chOff x="4115550" y="0"/>
              <a:chExt cx="3429750" cy="896675"/>
            </a:xfrm>
          </p:grpSpPr>
          <p:pic>
            <p:nvPicPr>
              <p:cNvPr id="34" name="Google Shape;3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" name="Google Shape;3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" name="Google Shape;36;p2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37" name="Google Shape;3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" name="Google Shape;3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9" name="Google Shape;39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5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116" name="Google Shape;116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8" name="Google Shape;118;p5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19" name="Google Shape;119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" name="Google Shape;120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" name="Google Shape;121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22" name="Google Shape;122;p5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23" name="Google Shape;123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" name="Google Shape;124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" name="Google Shape;125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" name="Google Shape;126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27" name="Google Shape;127;p5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28" name="Google Shape;128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" name="Google Shape;130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" name="Google Shape;131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2" name="Google Shape;132;p5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133" name="Google Shape;133;p5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34" name="Google Shape;134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36" name="Google Shape;136;p5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37" name="Google Shape;137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" name="Google Shape;138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9" name="Google Shape;139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6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145" name="Google Shape;145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" name="Google Shape;147;p6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48" name="Google Shape;14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Google Shape;14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1" name="Google Shape;151;p6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52" name="Google Shape;152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" name="Google Shape;15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" name="Google Shape;15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6" name="Google Shape;156;p6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57" name="Google Shape;15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Google Shape;15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61" name="Google Shape;161;p6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162" name="Google Shape;162;p6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63" name="Google Shape;16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Google Shape;16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65" name="Google Shape;165;p6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66" name="Google Shape;166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Google Shape;16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68" name="Google Shape;168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2"/>
          </p:nvPr>
        </p:nvSpPr>
        <p:spPr>
          <a:xfrm>
            <a:off x="47801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ig emboss" type="blank">
  <p:cSld name="BLANK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62" name="Google Shape;262;p10"/>
          <p:cNvGrpSpPr/>
          <p:nvPr/>
        </p:nvGrpSpPr>
        <p:grpSpPr>
          <a:xfrm flipH="1">
            <a:off x="5714250" y="0"/>
            <a:ext cx="3429750" cy="3643925"/>
            <a:chOff x="0" y="0"/>
            <a:chExt cx="3429750" cy="3643925"/>
          </a:xfrm>
        </p:grpSpPr>
        <p:pic>
          <p:nvPicPr>
            <p:cNvPr id="263" name="Google Shape;263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2747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373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6" name="Google Shape;266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687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67" name="Google Shape;267;p10"/>
            <p:cNvGrpSpPr/>
            <p:nvPr/>
          </p:nvGrpSpPr>
          <p:grpSpPr>
            <a:xfrm>
              <a:off x="0" y="0"/>
              <a:ext cx="3429750" cy="896675"/>
              <a:chOff x="0" y="0"/>
              <a:chExt cx="3429750" cy="896675"/>
            </a:xfrm>
          </p:grpSpPr>
          <p:pic>
            <p:nvPicPr>
              <p:cNvPr id="268" name="Google Shape;268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9" name="Google Shape;269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70" name="Google Shape;270;p10"/>
          <p:cNvGrpSpPr/>
          <p:nvPr/>
        </p:nvGrpSpPr>
        <p:grpSpPr>
          <a:xfrm flipH="1">
            <a:off x="0" y="3095415"/>
            <a:ext cx="5487525" cy="2270300"/>
            <a:chOff x="2743750" y="2061250"/>
            <a:chExt cx="5487525" cy="2270300"/>
          </a:xfrm>
        </p:grpSpPr>
        <p:grpSp>
          <p:nvGrpSpPr>
            <p:cNvPr id="271" name="Google Shape;271;p10"/>
            <p:cNvGrpSpPr/>
            <p:nvPr/>
          </p:nvGrpSpPr>
          <p:grpSpPr>
            <a:xfrm>
              <a:off x="2743750" y="3434875"/>
              <a:ext cx="5487525" cy="896675"/>
              <a:chOff x="2057775" y="0"/>
              <a:chExt cx="5487525" cy="896675"/>
            </a:xfrm>
          </p:grpSpPr>
          <p:pic>
            <p:nvPicPr>
              <p:cNvPr id="272" name="Google Shape;272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3" name="Google Shape;273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4" name="Google Shape;274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75" name="Google Shape;275;p10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276" name="Google Shape;276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7" name="Google Shape;277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78" name="Google Shape;278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lt1"/>
            </a:gs>
            <a:gs pos="44000">
              <a:schemeClr val="lt2"/>
            </a:gs>
            <a:gs pos="72000">
              <a:schemeClr val="lt2"/>
            </a:gs>
            <a:gs pos="100000">
              <a:srgbClr val="D0D8E5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❑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2"/>
          <p:cNvSpPr txBox="1">
            <a:spLocks noGrp="1"/>
          </p:cNvSpPr>
          <p:nvPr>
            <p:ph type="ctrTitle"/>
          </p:nvPr>
        </p:nvSpPr>
        <p:spPr>
          <a:xfrm>
            <a:off x="1887477" y="1953315"/>
            <a:ext cx="5686883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Can We Do?</a:t>
            </a:r>
            <a:br>
              <a:rPr lang="en-US" dirty="0"/>
            </a:br>
            <a:r>
              <a:rPr lang="en-US" sz="2000" dirty="0"/>
              <a:t>Policy Responses to Wildfire Risk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Ideas worth exploring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Microgrids</a:t>
            </a:r>
          </a:p>
          <a:p>
            <a:r>
              <a:rPr lang="en-US" dirty="0"/>
              <a:t>Community risk transfer</a:t>
            </a:r>
          </a:p>
          <a:p>
            <a:r>
              <a:rPr lang="en-US" dirty="0" err="1"/>
              <a:t>Parametrics</a:t>
            </a:r>
            <a:r>
              <a:rPr lang="en-US" dirty="0"/>
              <a:t> and </a:t>
            </a:r>
            <a:r>
              <a:rPr lang="en-US" dirty="0" err="1"/>
              <a:t>InsurTech</a:t>
            </a:r>
            <a:endParaRPr lang="en-US" dirty="0"/>
          </a:p>
          <a:p>
            <a:r>
              <a:rPr lang="en-US" dirty="0"/>
              <a:t>Environmental intervenors</a:t>
            </a:r>
          </a:p>
          <a:p>
            <a:r>
              <a:rPr lang="en-US" dirty="0"/>
              <a:t>Resilience bonds</a:t>
            </a:r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112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34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556" name="Google Shape;556;p34"/>
          <p:cNvSpPr txBox="1">
            <a:spLocks noGrp="1"/>
          </p:cNvSpPr>
          <p:nvPr>
            <p:ph type="ctrTitle" idx="4294967295"/>
          </p:nvPr>
        </p:nvSpPr>
        <p:spPr>
          <a:xfrm>
            <a:off x="1313736" y="1167942"/>
            <a:ext cx="4725000" cy="86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accent2"/>
                </a:solidFill>
              </a:rPr>
              <a:t>THANKS!</a:t>
            </a:r>
            <a:endParaRPr sz="7200">
              <a:solidFill>
                <a:schemeClr val="accent2"/>
              </a:solidFill>
            </a:endParaRPr>
          </a:p>
        </p:txBody>
      </p:sp>
      <p:sp>
        <p:nvSpPr>
          <p:cNvPr id="557" name="Google Shape;557;p34"/>
          <p:cNvSpPr txBox="1">
            <a:spLocks noGrp="1"/>
          </p:cNvSpPr>
          <p:nvPr>
            <p:ph type="subTitle" idx="4294967295"/>
          </p:nvPr>
        </p:nvSpPr>
        <p:spPr>
          <a:xfrm>
            <a:off x="1356746" y="2229002"/>
            <a:ext cx="4725000" cy="234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Any questions?</a:t>
            </a:r>
            <a:endParaRPr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at:</a:t>
            </a:r>
            <a:endParaRPr dirty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❑"/>
            </a:pPr>
            <a:r>
              <a:rPr lang="en" dirty="0"/>
              <a:t>@raylehmann </a:t>
            </a:r>
            <a:r>
              <a:rPr lang="en-US" dirty="0"/>
              <a:t>on Twitter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rlehmann@rstreet.org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3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317" name="Google Shape;317;p13"/>
          <p:cNvSpPr txBox="1">
            <a:spLocks noGrp="1"/>
          </p:cNvSpPr>
          <p:nvPr>
            <p:ph type="body" idx="2"/>
          </p:nvPr>
        </p:nvSpPr>
        <p:spPr>
          <a:xfrm>
            <a:off x="47801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600" i="1" dirty="0"/>
              <a:t>R Street differs from other groups in our dedication to building broad coalitions and working with a wide array of groups who share specific policy goals. This makes us uniquely capable of building support for pragmatic, free-market proposals that can earn bipartisan consensus.</a:t>
            </a:r>
            <a:endParaRPr sz="1600" i="1" dirty="0"/>
          </a:p>
        </p:txBody>
      </p:sp>
      <p:sp>
        <p:nvSpPr>
          <p:cNvPr id="318" name="Google Shape;318;p13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/>
              <a:t>Founded in June 2012</a:t>
            </a:r>
            <a:endParaRPr sz="1200" dirty="0"/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200" dirty="0"/>
              <a:t>Nonprofit, nonpartisan, public policy research organization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200" dirty="0"/>
              <a:t>Believe free markets work better than the alternatives</a:t>
            </a:r>
          </a:p>
          <a:p>
            <a:pPr marL="171450" indent="-171450">
              <a:buClr>
                <a:schemeClr val="dk1"/>
              </a:buClr>
              <a:buSzPts val="1100"/>
            </a:pPr>
            <a:r>
              <a:rPr lang="en-US" sz="1200" dirty="0"/>
              <a:t>Also recognize that the legislative process calls for practical responses to current problems</a:t>
            </a:r>
          </a:p>
        </p:txBody>
      </p:sp>
      <p:sp>
        <p:nvSpPr>
          <p:cNvPr id="319" name="Google Shape;319;p13"/>
          <p:cNvSpPr txBox="1">
            <a:spLocks noGrp="1"/>
          </p:cNvSpPr>
          <p:nvPr>
            <p:ph type="body" idx="2"/>
          </p:nvPr>
        </p:nvSpPr>
        <p:spPr>
          <a:xfrm>
            <a:off x="1608575" y="4058325"/>
            <a:ext cx="6759000" cy="71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accent2"/>
              </a:solidFill>
            </a:endParaRPr>
          </a:p>
        </p:txBody>
      </p:sp>
      <p:sp>
        <p:nvSpPr>
          <p:cNvPr id="320" name="Google Shape;320;p13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D97E5E8-E93B-4FD5-A34E-3743F4CD5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90" y="67912"/>
            <a:ext cx="2035717" cy="16183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Impact on Calif. homeowners insurance market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Loss Ratio (2007-2016)</a:t>
            </a:r>
            <a:br>
              <a:rPr lang="en-US" dirty="0"/>
            </a:br>
            <a:r>
              <a:rPr lang="en-US" dirty="0"/>
              <a:t>High: 71.7 (2007)</a:t>
            </a:r>
            <a:br>
              <a:rPr lang="en-US" dirty="0"/>
            </a:br>
            <a:r>
              <a:rPr lang="en-US" dirty="0"/>
              <a:t>Low: 34.7 (2009)</a:t>
            </a:r>
            <a:br>
              <a:rPr lang="en-US" dirty="0"/>
            </a:br>
            <a:r>
              <a:rPr lang="en-US" dirty="0"/>
              <a:t>Avg: 49.7</a:t>
            </a:r>
          </a:p>
          <a:p>
            <a:r>
              <a:rPr lang="en-US" dirty="0"/>
              <a:t>Loss Ratio 2017: 201.3</a:t>
            </a:r>
          </a:p>
          <a:p>
            <a:r>
              <a:rPr lang="en-US" dirty="0"/>
              <a:t>Loss Ratio 2018: 176.1</a:t>
            </a:r>
            <a:br>
              <a:rPr lang="en-US" dirty="0"/>
            </a:br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California FAIR Plan, 2014 to 2018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Market Share up 13% from 0.69% to 0.78%</a:t>
            </a:r>
          </a:p>
          <a:p>
            <a:r>
              <a:rPr lang="en-US" dirty="0"/>
              <a:t>Exposure up 15% from $44B to $50.3B</a:t>
            </a:r>
          </a:p>
          <a:p>
            <a:r>
              <a:rPr lang="en-US" dirty="0"/>
              <a:t>Total Policies down 4% from 129k to 124k</a:t>
            </a:r>
          </a:p>
          <a:p>
            <a:r>
              <a:rPr lang="en-US" dirty="0"/>
              <a:t>Commercial Policies down 21% from 5k to 4k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78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Florida Citizens, 2014 to 2018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Market Share down 51% from 8.5% to 4.2%</a:t>
            </a:r>
          </a:p>
          <a:p>
            <a:r>
              <a:rPr lang="en-US" dirty="0"/>
              <a:t>Exposure down 46% from $202B to $109B</a:t>
            </a:r>
          </a:p>
          <a:p>
            <a:r>
              <a:rPr lang="en-US" dirty="0"/>
              <a:t>Total Policies down 53% from 982k to 460k</a:t>
            </a:r>
          </a:p>
          <a:p>
            <a:r>
              <a:rPr lang="en-US" dirty="0"/>
              <a:t>Since 2008, exposure down 74% and policies down 67%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048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Prop 103 (1988)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Limits the ability of insurance markets to adjust.</a:t>
            </a:r>
          </a:p>
          <a:p>
            <a:r>
              <a:rPr lang="en-US" dirty="0"/>
              <a:t>Disallows consideration of reinsurance costs.</a:t>
            </a:r>
          </a:p>
          <a:p>
            <a:r>
              <a:rPr lang="en-US" dirty="0"/>
              <a:t>Limits use of cat models. </a:t>
            </a:r>
          </a:p>
          <a:p>
            <a:r>
              <a:rPr lang="en-US" dirty="0"/>
              <a:t>Legislature constrained to proposals that forward the purpose of Prop 103.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343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Recent California legislation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AB 1054, signed by Gov. Newsom, creates $21B Wildfire Fund for utilities.</a:t>
            </a:r>
          </a:p>
          <a:p>
            <a:r>
              <a:rPr lang="en-US" dirty="0"/>
              <a:t>AB 740, did not pass, exempts fire-only insurers in high-risk zones from FAIR Plan. </a:t>
            </a:r>
          </a:p>
          <a:p>
            <a:r>
              <a:rPr lang="en-US" dirty="0"/>
              <a:t>Commissioner Lara doubled FAIR Plan's policy limits from $1.5M to $3M.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45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What California should do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Loosen Prop 103 implementation, especially around cat models.</a:t>
            </a:r>
          </a:p>
          <a:p>
            <a:r>
              <a:rPr lang="en-US" dirty="0"/>
              <a:t>Reform zoning to allow much more building in fire-safe zones.</a:t>
            </a:r>
          </a:p>
          <a:p>
            <a:r>
              <a:rPr lang="en-US" dirty="0"/>
              <a:t>Expand grants for mitigation or, in the extreme, relocation.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774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776449" y="402699"/>
            <a:ext cx="5736817" cy="89799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/>
              <a:t>What California should not do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Orders against nonrenewals.</a:t>
            </a:r>
          </a:p>
          <a:p>
            <a:r>
              <a:rPr lang="en-US" dirty="0"/>
              <a:t>Unfairly cap rates.</a:t>
            </a:r>
          </a:p>
          <a:p>
            <a:r>
              <a:rPr lang="en-US" dirty="0"/>
              <a:t>Create a Fla Cat Fund style reinsurer.</a:t>
            </a:r>
          </a:p>
          <a:p>
            <a:endParaRPr lang="en-US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9373142"/>
      </p:ext>
    </p:extLst>
  </p:cSld>
  <p:clrMapOvr>
    <a:masterClrMapping/>
  </p:clrMapOvr>
</p:sld>
</file>

<file path=ppt/theme/theme1.xml><?xml version="1.0" encoding="utf-8"?>
<a:theme xmlns:a="http://schemas.openxmlformats.org/drawingml/2006/main" name="Volsce template">
  <a:themeElements>
    <a:clrScheme name="Custom 347">
      <a:dk1>
        <a:srgbClr val="252831"/>
      </a:dk1>
      <a:lt1>
        <a:srgbClr val="FFFFFF"/>
      </a:lt1>
      <a:dk2>
        <a:srgbClr val="68728D"/>
      </a:dk2>
      <a:lt2>
        <a:srgbClr val="E9EDF3"/>
      </a:lt2>
      <a:accent1>
        <a:srgbClr val="7D89AC"/>
      </a:accent1>
      <a:accent2>
        <a:srgbClr val="728CD8"/>
      </a:accent2>
      <a:accent3>
        <a:srgbClr val="72D8D8"/>
      </a:accent3>
      <a:accent4>
        <a:srgbClr val="B1D872"/>
      </a:accent4>
      <a:accent5>
        <a:srgbClr val="F8D067"/>
      </a:accent5>
      <a:accent6>
        <a:srgbClr val="BDC3D3"/>
      </a:accent6>
      <a:hlink>
        <a:srgbClr val="7D89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On-screen Show (16:9)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Poppins</vt:lpstr>
      <vt:lpstr>Montserrat Light</vt:lpstr>
      <vt:lpstr>Montserrat</vt:lpstr>
      <vt:lpstr>Volsce template</vt:lpstr>
      <vt:lpstr>What Can We Do? Policy Responses to Wildfire Risk</vt:lpstr>
      <vt:lpstr> </vt:lpstr>
      <vt:lpstr>Impact on Calif. homeowners insurance market</vt:lpstr>
      <vt:lpstr>California FAIR Plan, 2014 to 2018</vt:lpstr>
      <vt:lpstr>Florida Citizens, 2014 to 2018</vt:lpstr>
      <vt:lpstr>Prop 103 (1988)</vt:lpstr>
      <vt:lpstr>Recent California legislation</vt:lpstr>
      <vt:lpstr>What California should do</vt:lpstr>
      <vt:lpstr>What California should not do</vt:lpstr>
      <vt:lpstr>Ideas worth exploring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Barrier Resources Act: A Model for Bipartisan Conservationism</dc:title>
  <dc:creator>Hein, Caitlin</dc:creator>
  <cp:lastModifiedBy>Hein, Caitlin</cp:lastModifiedBy>
  <cp:revision>20</cp:revision>
  <dcterms:modified xsi:type="dcterms:W3CDTF">2021-01-28T20:58:45Z</dcterms:modified>
</cp:coreProperties>
</file>